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8" r:id="rId4"/>
    <p:sldId id="270" r:id="rId5"/>
    <p:sldId id="259" r:id="rId6"/>
    <p:sldId id="258" r:id="rId7"/>
    <p:sldId id="277" r:id="rId8"/>
    <p:sldId id="279" r:id="rId9"/>
    <p:sldId id="282" r:id="rId10"/>
    <p:sldId id="278" r:id="rId11"/>
    <p:sldId id="283" r:id="rId12"/>
    <p:sldId id="284" r:id="rId13"/>
    <p:sldId id="281" r:id="rId14"/>
    <p:sldId id="267" r:id="rId15"/>
    <p:sldId id="275" r:id="rId16"/>
    <p:sldId id="264" r:id="rId17"/>
    <p:sldId id="27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de las Alas" initials="N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147" autoAdjust="0"/>
  </p:normalViewPr>
  <p:slideViewPr>
    <p:cSldViewPr>
      <p:cViewPr>
        <p:scale>
          <a:sx n="66" d="100"/>
          <a:sy n="66" d="100"/>
        </p:scale>
        <p:origin x="-1445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76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9T13:04:25.294" idx="1">
    <p:pos x="10" y="10"/>
    <p:text>Nina to update this.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9T13:04:34.622" idx="2">
    <p:pos x="10" y="10"/>
    <p:text>Nina to update this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41869-41C1-46B9-A1EA-D5BD2B732212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9873EDE-386C-457D-B59F-38D4748D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958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260EF-460A-4813-BC21-2AAB852873F7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EF01-D2EC-4C49-B6A4-E1E5162A01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 bwMode="auto">
          <a:xfrm>
            <a:off x="854075" y="4343400"/>
            <a:ext cx="5607050" cy="48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EF01-D2EC-4C49-B6A4-E1E5162A01F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 bwMode="auto">
          <a:xfrm>
            <a:off x="854075" y="4343400"/>
            <a:ext cx="5607050" cy="48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431E-FDD8-43AC-8C8D-267E507C9B65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3064B903-2868-48EC-850A-8AFAFD15F0E7}" type="slidenum">
              <a:rPr lang="en-US" sz="1300">
                <a:latin typeface="Calibri" pitchFamily="34" charset="0"/>
              </a:rPr>
              <a:pPr algn="r" defTabSz="931863"/>
              <a:t>14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57638"/>
            <a:ext cx="5715000" cy="90725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634897A-74DF-4932-A170-D35ABBFFD904}" type="slidenum">
              <a:rPr lang="en-US" sz="1300">
                <a:latin typeface="Calibri" pitchFamily="34" charset="0"/>
              </a:rPr>
              <a:pPr algn="r" defTabSz="931863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C25A5-4F85-402C-B751-6BF1263353C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B19A497-4EBC-4DE7-B2A1-909E27A0DA89}" type="slidenum">
              <a:rPr lang="en-US" sz="1300">
                <a:latin typeface="Calibri" pitchFamily="34" charset="0"/>
              </a:rPr>
              <a:pPr algn="r" defTabSz="931863"/>
              <a:t>17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4E77F92-8BE9-43BB-BD5C-8070D358D406}" type="slidenum">
              <a:rPr lang="en-US" sz="1300">
                <a:latin typeface="Calibri" pitchFamily="34" charset="0"/>
              </a:rPr>
              <a:pPr algn="r" defTabSz="931863"/>
              <a:t>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61991DA9-E5D8-4EB7-AC7C-9213EE926958}" type="slidenum">
              <a:rPr lang="en-US" sz="1300">
                <a:latin typeface="Calibri" pitchFamily="34" charset="0"/>
              </a:rPr>
              <a:pPr algn="r" defTabSz="931863"/>
              <a:t>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C0F3CFAF-472D-48EB-B472-CEAB8DA56B93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9E6C-69FE-41B6-A26B-2B95886F2A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 bwMode="auto">
          <a:xfrm>
            <a:off x="854075" y="45688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CF0DE-5F7B-41AD-86E7-641FEE322D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F5D6-77C7-4203-8543-393B1AD3C06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5720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53BD-71AB-42EC-AB19-6E604F3063C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9F1-D000-4897-B996-C2960A645A83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6020-32AD-49B2-9EFA-7955DC0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60FE-ED89-4262-973E-2D2B75CCDB51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43DE-0E77-4C43-88BE-537B752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94C2-6D0C-49AF-BC27-8039427A72C2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284-5D69-4024-8302-84146675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DAE-AE99-421E-B4C8-FB20C4C55496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63F-7B92-4BCE-8DCE-2A60C8C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AA5-3BB6-4277-BC9D-B4F75537CCDA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8579-25A7-44EC-B617-EDB694F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69D-72AB-4242-862B-F998D32C0D1B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FB7-D9F7-4DBA-875D-17943D7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184-0BEF-4ED3-808F-C1CCC760E537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CF84-7FE8-48FB-A9D8-38A09016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3DAB-F482-4591-9408-DE838C6699DF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A8D-AC9C-4B53-A16D-0FB51DDC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EDFB-26D6-404D-8EA0-7C459B206B1F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0A89-981E-4FA1-AC2A-979C619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7C64-9305-44B1-B9C6-395B75BD5EB3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D2DC-E19D-4955-A9E8-1FA344B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087D-15CF-4015-8681-9D9ADDC49C70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01A-4A5C-42A2-9BFD-7C69CF0B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C547-6B33-4011-99F7-58BA6A9B737A}" type="datetimeFigureOut">
              <a:rPr lang="en-US"/>
              <a:pPr>
                <a:defRPr/>
              </a:pPr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DE00B-A360-46B8-8035-03BAB96D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schenck@centerii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41" y="1202301"/>
            <a:ext cx="8610600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Lessons Learned from the First 20 Months of Implementing School Improvement 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Grants (SIG)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66700" y="3429000"/>
            <a:ext cx="8610600" cy="162800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Featuring:	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0D0D0D"/>
                </a:solidFill>
              </a:rPr>
              <a:t>Mark Coscarella, Michigan Department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0D0D0D"/>
                </a:solidFill>
              </a:rPr>
              <a:t>Mary Colvin and Gina Scroggins, </a:t>
            </a:r>
            <a:r>
              <a:rPr lang="en-US" sz="2000" b="1" i="1" dirty="0">
                <a:solidFill>
                  <a:srgbClr val="0D0D0D"/>
                </a:solidFill>
              </a:rPr>
              <a:t>Oklahoma State Department of </a:t>
            </a:r>
            <a:r>
              <a:rPr lang="en-US" sz="2000" b="1" i="1" dirty="0" smtClean="0">
                <a:solidFill>
                  <a:srgbClr val="0D0D0D"/>
                </a:solidFill>
              </a:rPr>
              <a:t>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0D0D0D"/>
                </a:solidFill>
              </a:rPr>
              <a:t>Brian Staples, Frederick A. Douglass High &amp; Middle School, Oklahoma City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0D0D0D"/>
                </a:solidFill>
              </a:rPr>
              <a:t>Sam Redding,  CII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42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14344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4345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Featured Presenters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25908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Mary Colvin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  <a:cs typeface="+mn-cs"/>
              </a:rPr>
              <a:t>Executive </a:t>
            </a:r>
            <a:r>
              <a:rPr lang="en-US" sz="2400" b="1" i="1" dirty="0" smtClean="0">
                <a:latin typeface="+mn-lt"/>
                <a:cs typeface="+mn-cs"/>
              </a:rPr>
              <a:t>Director,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School Support/School Improvement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Oklahoma State Department of Education</a:t>
            </a:r>
            <a:endParaRPr lang="en-US" sz="2000" b="1" i="1" dirty="0">
              <a:latin typeface="+mn-lt"/>
              <a:cs typeface="+mn-cs"/>
            </a:endParaRPr>
          </a:p>
        </p:txBody>
      </p:sp>
      <p:pic>
        <p:nvPicPr>
          <p:cNvPr id="5" name="Picture 4" descr="Mary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8363"/>
          <a:stretch/>
        </p:blipFill>
        <p:spPr bwMode="auto">
          <a:xfrm>
            <a:off x="4968433" y="1728485"/>
            <a:ext cx="3411544" cy="3729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909887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Gina Scroggins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Director</a:t>
            </a:r>
            <a:r>
              <a:rPr lang="en-US" sz="2400" b="1" i="1" dirty="0">
                <a:latin typeface="+mn-lt"/>
                <a:cs typeface="+mn-cs"/>
              </a:rPr>
              <a:t>, SIG Turnaround Schools </a:t>
            </a:r>
            <a:endParaRPr lang="en-US" sz="2400" b="1" i="1" dirty="0" smtClean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 </a:t>
            </a:r>
            <a:r>
              <a:rPr lang="en-US" sz="2000" b="1" i="1" dirty="0" smtClean="0">
                <a:latin typeface="+mn-lt"/>
                <a:cs typeface="+mn-cs"/>
              </a:rPr>
              <a:t>Oklahoma State </a:t>
            </a:r>
            <a:r>
              <a:rPr lang="en-US" sz="2000" b="1" i="1" dirty="0">
                <a:latin typeface="+mn-lt"/>
                <a:cs typeface="+mn-cs"/>
              </a:rPr>
              <a:t>Department of </a:t>
            </a:r>
            <a:r>
              <a:rPr lang="en-US" sz="2000" b="1" i="1" dirty="0" smtClean="0">
                <a:latin typeface="+mn-lt"/>
                <a:cs typeface="+mn-cs"/>
              </a:rPr>
              <a:t>Education</a:t>
            </a:r>
          </a:p>
        </p:txBody>
      </p:sp>
      <p:pic>
        <p:nvPicPr>
          <p:cNvPr id="7" name="Picture 6" descr="Gina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19"/>
          <a:stretch/>
        </p:blipFill>
        <p:spPr bwMode="auto">
          <a:xfrm>
            <a:off x="609600" y="1600200"/>
            <a:ext cx="3531870" cy="429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1375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Featured Presenters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5908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Brian Staples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Principal,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  <a:cs typeface="+mn-cs"/>
              </a:rPr>
              <a:t>Frederick A. Douglass High School and Middle </a:t>
            </a:r>
            <a:r>
              <a:rPr lang="en-US" sz="2400" b="1" i="1" dirty="0" smtClean="0">
                <a:latin typeface="+mn-lt"/>
                <a:cs typeface="+mn-cs"/>
              </a:rPr>
              <a:t>School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Oklahoma City Public Schools</a:t>
            </a:r>
            <a:endParaRPr lang="en-US" sz="2000" b="1" i="1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8421" b="34444"/>
          <a:stretch/>
        </p:blipFill>
        <p:spPr bwMode="auto">
          <a:xfrm>
            <a:off x="4800600" y="1633961"/>
            <a:ext cx="3739079" cy="4021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1548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 dirty="0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 dirty="0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Panelists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3175413" y="57912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Mary Colvin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OK DOE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40964" name="Picture 7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1673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ontent Placeholder 2"/>
          <p:cNvSpPr>
            <a:spLocks/>
          </p:cNvSpPr>
          <p:nvPr/>
        </p:nvSpPr>
        <p:spPr bwMode="auto">
          <a:xfrm>
            <a:off x="265112" y="2590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latin typeface="Calibri" pitchFamily="34" charset="0"/>
              </a:rPr>
              <a:t>Susan Hanes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NNSSIL Co-Coordinator/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Moderator</a:t>
            </a: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204135" y="5821362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Sam Redding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CII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6091060" y="5821362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Gina Scroggins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OK DOE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7611" r="10011" b="5013"/>
          <a:stretch/>
        </p:blipFill>
        <p:spPr bwMode="auto">
          <a:xfrm>
            <a:off x="685800" y="3897577"/>
            <a:ext cx="1673226" cy="1669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8152" r="18543" b="13451"/>
          <a:stretch/>
        </p:blipFill>
        <p:spPr bwMode="auto">
          <a:xfrm>
            <a:off x="3581400" y="935008"/>
            <a:ext cx="1775020" cy="162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-1" r="18421" b="42429"/>
          <a:stretch/>
        </p:blipFill>
        <p:spPr bwMode="auto">
          <a:xfrm>
            <a:off x="6771190" y="863340"/>
            <a:ext cx="1744903" cy="1648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310141" y="2657354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Brian Staples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Douglass MS &amp; HS, OK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3175413" y="2657354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Mark Coscarella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Michigan DOE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18" name="Picture 17" descr="Mary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4" b="24357"/>
          <a:stretch/>
        </p:blipFill>
        <p:spPr bwMode="auto">
          <a:xfrm>
            <a:off x="3541396" y="3897577"/>
            <a:ext cx="1855027" cy="1730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Gina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5531"/>
          <a:stretch/>
        </p:blipFill>
        <p:spPr bwMode="auto">
          <a:xfrm>
            <a:off x="6680404" y="3963782"/>
            <a:ext cx="1926474" cy="1664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endParaRPr lang="en-US" sz="2800" b="1" dirty="0" smtClean="0"/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Follow-up questions? Send to Susan Hanes,</a:t>
            </a:r>
            <a:r>
              <a:rPr lang="en-US" sz="2800" b="1" dirty="0" smtClean="0">
                <a:hlinkClick r:id="rId4"/>
              </a:rPr>
              <a:t> shanes@centerii.org</a:t>
            </a:r>
            <a:endParaRPr lang="en-US" sz="2800" b="1" dirty="0" smtClean="0"/>
          </a:p>
        </p:txBody>
      </p:sp>
      <p:pic>
        <p:nvPicPr>
          <p:cNvPr id="43012" name="Picture 4" descr="nns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Calibri" pitchFamily="34" charset="0"/>
              </a:rPr>
              <a:t>Thank you to our featured presenters and thank you all for participating in today’s webinar! </a:t>
            </a:r>
            <a:r>
              <a:rPr lang="en-US" sz="3200" b="1" dirty="0" smtClean="0">
                <a:latin typeface="Calibri" pitchFamily="34" charset="0"/>
              </a:rPr>
              <a:t>Keep an eye out for our next webinar in April!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NNSSIL Co-coordinators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43400" y="4648200"/>
            <a:ext cx="35814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Nina de las Alas</a:t>
            </a:r>
          </a:p>
          <a:p>
            <a:r>
              <a:rPr lang="en-US" sz="2400" b="1" i="1" dirty="0">
                <a:latin typeface="Calibri" pitchFamily="34" charset="0"/>
              </a:rPr>
              <a:t>Senior Program Associate, Council of Chief State School Officers</a:t>
            </a:r>
            <a:endParaRPr lang="en-US" sz="24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37338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>
                <a:latin typeface="Calibri" pitchFamily="34" charset="0"/>
              </a:rPr>
              <a:t>Susan Hanes</a:t>
            </a:r>
          </a:p>
          <a:p>
            <a:pPr algn="r"/>
            <a:r>
              <a:rPr lang="en-US" sz="2400" b="1" i="1" dirty="0">
                <a:latin typeface="Calibri" pitchFamily="34" charset="0"/>
              </a:rPr>
              <a:t>Technical Advisor, Center on Innovation and Improvement</a:t>
            </a:r>
            <a:endParaRPr lang="en-US" sz="2400" dirty="0"/>
          </a:p>
        </p:txBody>
      </p:sp>
      <p:pic>
        <p:nvPicPr>
          <p:cNvPr id="16389" name="Picture 6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146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e las Alas, Nina"/>
          <p:cNvPicPr>
            <a:picLocks noChangeAspect="1" noChangeArrowheads="1"/>
          </p:cNvPicPr>
          <p:nvPr/>
        </p:nvPicPr>
        <p:blipFill>
          <a:blip r:embed="rId4" cstate="print"/>
          <a:srcRect l="24434" t="17297" r="19899" b="8484"/>
          <a:stretch>
            <a:fillRect/>
          </a:stretch>
        </p:blipFill>
        <p:spPr bwMode="auto">
          <a:xfrm>
            <a:off x="838200" y="2897188"/>
            <a:ext cx="3352800" cy="3349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WebEx Panels &amp; Features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Participants</a:t>
            </a:r>
            <a:endParaRPr lang="en-US" sz="2400" dirty="0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Raise/lower</a:t>
            </a:r>
            <a:r>
              <a:rPr lang="en-US" b="1" dirty="0"/>
              <a:t> </a:t>
            </a:r>
            <a:r>
              <a:rPr lang="en-US" sz="2400" b="1" dirty="0"/>
              <a:t>hand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Chat</a:t>
            </a:r>
            <a:endParaRPr lang="en-US" sz="2400" dirty="0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 dirty="0"/>
              <a:t>Q&amp;A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Webex</a:t>
            </a:r>
            <a:r>
              <a:rPr lang="en-US" sz="4000" b="1" smtClean="0"/>
              <a:t> Panels &amp; Features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24580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42672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hlinkClick r:id="rId4"/>
              </a:rPr>
              <a:t>http://www.centerii.org/leaders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Lessons Learned from Implementing SIG program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u="sng" dirty="0" smtClean="0"/>
              <a:t>Purpose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b="1" dirty="0" smtClean="0"/>
              <a:t>Present findings from CII’s </a:t>
            </a:r>
            <a:r>
              <a:rPr lang="en-US" sz="2400" b="1" i="1" dirty="0" smtClean="0"/>
              <a:t>Fulcrum of Change </a:t>
            </a:r>
            <a:r>
              <a:rPr lang="en-US" sz="2400" b="1" dirty="0" smtClean="0"/>
              <a:t>Report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b="1" dirty="0" smtClean="0"/>
              <a:t>Revisit to two states featured in the report—Michigan and Oklahoma—to </a:t>
            </a:r>
            <a:r>
              <a:rPr lang="en-US" sz="2400" b="1" dirty="0"/>
              <a:t>taking a closer look at how they mobilized their strategies, resources and supports to turn around their lowest-performing </a:t>
            </a:r>
            <a:r>
              <a:rPr lang="en-US" sz="2400" b="1" dirty="0" smtClean="0"/>
              <a:t>schools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200" dirty="0" smtClean="0"/>
              <a:t>Share data </a:t>
            </a:r>
            <a:r>
              <a:rPr lang="en-US" sz="2200" dirty="0"/>
              <a:t>that document changes in the way state, district, school, and technical provider staff are doing business </a:t>
            </a:r>
            <a:endParaRPr lang="en-US" sz="22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200" dirty="0" smtClean="0"/>
              <a:t>Provide </a:t>
            </a:r>
            <a:r>
              <a:rPr lang="en-US" sz="2200" dirty="0"/>
              <a:t>insights into the </a:t>
            </a:r>
            <a:r>
              <a:rPr lang="en-US" sz="2200" dirty="0" smtClean="0"/>
              <a:t>successes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Share </a:t>
            </a:r>
            <a:r>
              <a:rPr lang="en-US" sz="2200" dirty="0"/>
              <a:t>their continued concerns, issues and challenges, and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Discuss how they have applied what was learned</a:t>
            </a:r>
            <a:endParaRPr lang="en-US" sz="2200" b="1" dirty="0" smtClean="0"/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Field questions from participants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Featured Presenters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41148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Sam Redding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dirty="0" smtClean="0"/>
              <a:t>Director, CII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dirty="0" smtClean="0"/>
              <a:t>Co-Author, </a:t>
            </a:r>
            <a:r>
              <a:rPr lang="en-US" sz="2400" b="1" i="1" u="sng" dirty="0" smtClean="0"/>
              <a:t>Fulcrum of Change: Leveraging 50 States to Turn Around 5,000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r="7875"/>
          <a:stretch/>
        </p:blipFill>
        <p:spPr bwMode="auto">
          <a:xfrm>
            <a:off x="4900905" y="1676400"/>
            <a:ext cx="3678495" cy="3662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819400"/>
            <a:ext cx="4343400" cy="229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Mark Coscarella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  <a:cs typeface="+mn-cs"/>
              </a:rPr>
              <a:t>Assistant </a:t>
            </a:r>
            <a:r>
              <a:rPr lang="en-US" sz="2400" b="1" i="1" dirty="0" smtClean="0">
                <a:latin typeface="+mn-lt"/>
                <a:cs typeface="+mn-cs"/>
              </a:rPr>
              <a:t>Director, Office </a:t>
            </a:r>
            <a:r>
              <a:rPr lang="en-US" sz="2400" b="1" i="1" dirty="0">
                <a:latin typeface="+mn-lt"/>
                <a:cs typeface="+mn-cs"/>
              </a:rPr>
              <a:t>of Education Improvement and Innovation (OEII</a:t>
            </a:r>
            <a:r>
              <a:rPr lang="en-US" sz="2400" b="1" i="1" dirty="0" smtClean="0">
                <a:latin typeface="+mn-lt"/>
                <a:cs typeface="+mn-cs"/>
              </a:rPr>
              <a:t>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 </a:t>
            </a:r>
            <a:r>
              <a:rPr lang="en-US" sz="2000" b="1" i="1" dirty="0" smtClean="0">
                <a:latin typeface="+mn-lt"/>
                <a:cs typeface="+mn-cs"/>
              </a:rPr>
              <a:t>Michigan </a:t>
            </a:r>
            <a:r>
              <a:rPr lang="en-US" sz="2000" b="1" i="1" dirty="0">
                <a:latin typeface="+mn-lt"/>
                <a:cs typeface="+mn-cs"/>
              </a:rPr>
              <a:t>Department of </a:t>
            </a:r>
            <a:r>
              <a:rPr lang="en-US" sz="2000" b="1" i="1" dirty="0" smtClean="0">
                <a:latin typeface="+mn-lt"/>
                <a:cs typeface="+mn-cs"/>
              </a:rPr>
              <a:t>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8" r="18543" b="6402"/>
          <a:stretch/>
        </p:blipFill>
        <p:spPr bwMode="auto">
          <a:xfrm>
            <a:off x="838200" y="1752600"/>
            <a:ext cx="3328163" cy="3635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533</Words>
  <Application>Microsoft Office PowerPoint</Application>
  <PresentationFormat>On-screen Show (4:3)</PresentationFormat>
  <Paragraphs>109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Lessons Learned from the First 20 Months of Implementing School Improvement Grants (SIG)</vt:lpstr>
      <vt:lpstr>NNSSIL Co-coordinators</vt:lpstr>
      <vt:lpstr>WebEx Panels &amp; Features</vt:lpstr>
      <vt:lpstr>Webex Panels &amp; Features</vt:lpstr>
      <vt:lpstr>National Network of State School Improvement Leaders (NNSSIL)</vt:lpstr>
      <vt:lpstr>Lessons Learned from Implementing SIG program</vt:lpstr>
      <vt:lpstr>Featured Presenters</vt:lpstr>
      <vt:lpstr>Featured Presenters</vt:lpstr>
      <vt:lpstr>Featured Presenters</vt:lpstr>
      <vt:lpstr>Featured Presenters</vt:lpstr>
      <vt:lpstr>Featured Presenters</vt:lpstr>
      <vt:lpstr>Featured Presenters</vt:lpstr>
      <vt:lpstr>Q &amp; A and Discussion</vt:lpstr>
      <vt:lpstr>Q &amp; A and Discussion</vt:lpstr>
      <vt:lpstr>Panelists</vt:lpstr>
      <vt:lpstr>For More Information www.centerii.org/leaders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Nina de las Alas</cp:lastModifiedBy>
  <cp:revision>143</cp:revision>
  <dcterms:created xsi:type="dcterms:W3CDTF">2009-01-12T01:17:13Z</dcterms:created>
  <dcterms:modified xsi:type="dcterms:W3CDTF">2012-02-13T22:39:26Z</dcterms:modified>
</cp:coreProperties>
</file>